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9" r:id="rId10"/>
    <p:sldId id="270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57"/>
    <p:restoredTop sz="94610"/>
  </p:normalViewPr>
  <p:slideViewPr>
    <p:cSldViewPr snapToGrid="0" snapToObjects="1">
      <p:cViewPr varScale="1">
        <p:scale>
          <a:sx n="249" d="100"/>
          <a:sy n="249" d="100"/>
        </p:scale>
        <p:origin x="14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442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1318129" y="1486854"/>
            <a:ext cx="6242105" cy="6119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800" b="1" kern="0" spc="20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JORNADA DE CIERRE DEL PRIMER SEMESTRE</a:t>
            </a:r>
            <a:endParaRPr lang="es-CL" sz="1800" noProof="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713131" y="2115699"/>
            <a:ext cx="7639072" cy="78586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3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Orientaciones cierre 1° semestre</a:t>
            </a:r>
          </a:p>
        </p:txBody>
      </p:sp>
      <p:sp>
        <p:nvSpPr>
          <p:cNvPr id="6" name="Text 4"/>
          <p:cNvSpPr/>
          <p:nvPr/>
        </p:nvSpPr>
        <p:spPr>
          <a:xfrm>
            <a:off x="2319503" y="4063910"/>
            <a:ext cx="4198789" cy="3037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20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Equipos directivos, docentes y asistentes de la educación  ·  2026</a:t>
            </a:r>
            <a:endParaRPr lang="es-CL" sz="1200" noProof="0" dirty="0">
              <a:solidFill>
                <a:schemeClr val="bg1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B9548A0-0586-1C8C-2B00-E835D20F7F4E}"/>
              </a:ext>
            </a:extLst>
          </p:cNvPr>
          <p:cNvSpPr/>
          <p:nvPr/>
        </p:nvSpPr>
        <p:spPr>
          <a:xfrm>
            <a:off x="1716416" y="1578489"/>
            <a:ext cx="5547700" cy="4546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66AA0C5-B87E-622D-CDD5-8A5008DDAFCE}"/>
              </a:ext>
            </a:extLst>
          </p:cNvPr>
          <p:cNvSpPr txBox="1"/>
          <p:nvPr/>
        </p:nvSpPr>
        <p:spPr>
          <a:xfrm>
            <a:off x="942496" y="2775067"/>
            <a:ext cx="67251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CL" sz="1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de resultados</a:t>
            </a:r>
            <a:r>
              <a:rPr lang="es-CL" sz="1800" noProof="0" dirty="0"/>
              <a:t> </a:t>
            </a:r>
            <a:r>
              <a:rPr lang="es-CL" sz="1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Cultura educativa</a:t>
            </a:r>
            <a:endParaRPr lang="es-CL" sz="18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45E7F74-C5A6-AC70-79E6-A20A113F1A5E}"/>
              </a:ext>
            </a:extLst>
          </p:cNvPr>
          <p:cNvSpPr txBox="1"/>
          <p:nvPr/>
        </p:nvSpPr>
        <p:spPr>
          <a:xfrm>
            <a:off x="862070" y="1381641"/>
            <a:ext cx="752202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noProof="0" dirty="0">
                <a:solidFill>
                  <a:schemeClr val="bg1"/>
                </a:solidFill>
              </a:rPr>
              <a:t>GLOSARIO</a:t>
            </a:r>
            <a:r>
              <a:rPr lang="es-CL" noProof="0" dirty="0">
                <a:solidFill>
                  <a:schemeClr val="bg1"/>
                </a:solidFill>
              </a:rPr>
              <a:t>:</a:t>
            </a:r>
          </a:p>
          <a:p>
            <a:endParaRPr lang="es-CL" noProof="0" dirty="0">
              <a:solidFill>
                <a:schemeClr val="bg1"/>
              </a:solidFill>
            </a:endParaRPr>
          </a:p>
          <a:p>
            <a:r>
              <a:rPr lang="es-CL" sz="1600" b="1" noProof="0" dirty="0">
                <a:solidFill>
                  <a:schemeClr val="bg1"/>
                </a:solidFill>
              </a:rPr>
              <a:t>Procedimiento</a:t>
            </a:r>
            <a:r>
              <a:rPr lang="es-CL" sz="1600" noProof="0" dirty="0">
                <a:solidFill>
                  <a:schemeClr val="bg1"/>
                </a:solidFill>
              </a:rPr>
              <a:t>: Un </a:t>
            </a:r>
            <a:r>
              <a:rPr lang="es-CL" sz="1600" b="1" noProof="0" dirty="0">
                <a:solidFill>
                  <a:schemeClr val="bg1"/>
                </a:solidFill>
              </a:rPr>
              <a:t>procedimiento</a:t>
            </a:r>
            <a:r>
              <a:rPr lang="es-CL" sz="1600" noProof="0" dirty="0">
                <a:solidFill>
                  <a:schemeClr val="bg1"/>
                </a:solidFill>
              </a:rPr>
              <a:t> es una secuencia específica, paso a paso, que le indica a los estudiantes exactamente </a:t>
            </a:r>
            <a:r>
              <a:rPr lang="es-CL" sz="1600" b="1" noProof="0" dirty="0">
                <a:solidFill>
                  <a:schemeClr val="bg1"/>
                </a:solidFill>
              </a:rPr>
              <a:t>cómo</a:t>
            </a:r>
            <a:r>
              <a:rPr lang="es-CL" sz="1600" noProof="0" dirty="0">
                <a:solidFill>
                  <a:schemeClr val="bg1"/>
                </a:solidFill>
              </a:rPr>
              <a:t> realizar una tarea cotidiana en la escuela para que se haga de forma rápida, ordenada y sin interrumpir el aprendizaje.</a:t>
            </a:r>
          </a:p>
          <a:p>
            <a:endParaRPr lang="es-CL" noProof="0" dirty="0">
              <a:solidFill>
                <a:schemeClr val="bg1"/>
              </a:solidFill>
            </a:endParaRPr>
          </a:p>
          <a:p>
            <a:r>
              <a:rPr lang="es-CL" sz="1600" b="1" noProof="0" dirty="0">
                <a:solidFill>
                  <a:schemeClr val="bg1"/>
                </a:solidFill>
              </a:rPr>
              <a:t>Rutina</a:t>
            </a:r>
            <a:r>
              <a:rPr lang="es-CL" sz="1600" noProof="0" dirty="0">
                <a:solidFill>
                  <a:schemeClr val="bg1"/>
                </a:solidFill>
              </a:rPr>
              <a:t>: Una </a:t>
            </a:r>
            <a:r>
              <a:rPr lang="es-CL" sz="1600" b="1" noProof="0" dirty="0">
                <a:solidFill>
                  <a:schemeClr val="bg1"/>
                </a:solidFill>
              </a:rPr>
              <a:t>rutina</a:t>
            </a:r>
            <a:r>
              <a:rPr lang="es-CL" sz="1600" noProof="0" dirty="0">
                <a:solidFill>
                  <a:schemeClr val="bg1"/>
                </a:solidFill>
              </a:rPr>
              <a:t> es un procedimiento que, a través de la práctica rigurosa y la corrección constante, se ha vuelto </a:t>
            </a:r>
            <a:r>
              <a:rPr lang="es-CL" sz="1600" b="1" noProof="0" dirty="0">
                <a:solidFill>
                  <a:schemeClr val="bg1"/>
                </a:solidFill>
              </a:rPr>
              <a:t>completamente automático</a:t>
            </a:r>
            <a:r>
              <a:rPr lang="es-CL" sz="1600" noProof="0" dirty="0">
                <a:solidFill>
                  <a:schemeClr val="bg1"/>
                </a:solidFill>
              </a:rPr>
              <a:t> para los estudiantes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8C93840-E185-3F91-3810-0BF2701BB27F}"/>
              </a:ext>
            </a:extLst>
          </p:cNvPr>
          <p:cNvSpPr/>
          <p:nvPr/>
        </p:nvSpPr>
        <p:spPr>
          <a:xfrm>
            <a:off x="832666" y="1394588"/>
            <a:ext cx="1210686" cy="35247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018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699516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30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</a:t>
            </a:r>
            <a:endParaRPr lang="es-CL" sz="3000" noProof="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594360" y="1220724"/>
            <a:ext cx="7955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30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Evaluar el trabajo del semestre como comunidad educativa, identificar focos de mejora y establecer compromisos concretos para el segundo semestre.</a:t>
            </a:r>
            <a:endParaRPr lang="es-CL" sz="1300" noProof="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2651760" cy="2291576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2176272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s-CL" sz="2600" noProof="0" dirty="0"/>
          </a:p>
        </p:txBody>
      </p:sp>
      <p:sp>
        <p:nvSpPr>
          <p:cNvPr id="7" name="Text 5"/>
          <p:cNvSpPr/>
          <p:nvPr/>
        </p:nvSpPr>
        <p:spPr>
          <a:xfrm>
            <a:off x="457200" y="26974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5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</a:t>
            </a:r>
            <a:endParaRPr lang="es-CL" sz="1500" noProof="0" dirty="0"/>
          </a:p>
          <a:p>
            <a:pPr marL="0" indent="0" algn="ctr">
              <a:buNone/>
            </a:pPr>
            <a:r>
              <a:rPr lang="es-CL" sz="15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directivo</a:t>
            </a:r>
            <a:endParaRPr lang="es-CL" sz="1500" noProof="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10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Reunión previa</a:t>
            </a:r>
            <a:endParaRPr lang="es-CL" sz="1100" noProof="0" dirty="0">
              <a:solidFill>
                <a:schemeClr val="bg1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3291840" y="2057400"/>
            <a:ext cx="2651760" cy="2313878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0" name="Text 8"/>
          <p:cNvSpPr/>
          <p:nvPr/>
        </p:nvSpPr>
        <p:spPr>
          <a:xfrm>
            <a:off x="3291840" y="2176272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s-CL" sz="2600" noProof="0" dirty="0"/>
          </a:p>
        </p:txBody>
      </p:sp>
      <p:sp>
        <p:nvSpPr>
          <p:cNvPr id="11" name="Text 9"/>
          <p:cNvSpPr/>
          <p:nvPr/>
        </p:nvSpPr>
        <p:spPr>
          <a:xfrm>
            <a:off x="3291840" y="26974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5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Taller</a:t>
            </a:r>
            <a:endParaRPr lang="es-CL" sz="1500" noProof="0" dirty="0"/>
          </a:p>
          <a:p>
            <a:pPr marL="0" indent="0" algn="ctr">
              <a:buNone/>
            </a:pPr>
            <a:r>
              <a:rPr lang="es-CL" sz="15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docente</a:t>
            </a:r>
            <a:endParaRPr lang="es-CL" sz="1500" noProof="0" dirty="0"/>
          </a:p>
        </p:txBody>
      </p:sp>
      <p:sp>
        <p:nvSpPr>
          <p:cNvPr id="12" name="Text 10"/>
          <p:cNvSpPr/>
          <p:nvPr/>
        </p:nvSpPr>
        <p:spPr>
          <a:xfrm>
            <a:off x="3291840" y="338328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10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focos y trabajo en equipo</a:t>
            </a:r>
            <a:endParaRPr lang="es-CL" sz="1100" noProof="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s-CL" sz="1100" noProof="0" dirty="0">
              <a:solidFill>
                <a:schemeClr val="bg1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6126480" y="2057400"/>
            <a:ext cx="2651760" cy="2306444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4" name="Text 12"/>
          <p:cNvSpPr/>
          <p:nvPr/>
        </p:nvSpPr>
        <p:spPr>
          <a:xfrm>
            <a:off x="6126480" y="2176272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s-CL" sz="2600" noProof="0" dirty="0"/>
          </a:p>
        </p:txBody>
      </p:sp>
      <p:sp>
        <p:nvSpPr>
          <p:cNvPr id="15" name="Text 13"/>
          <p:cNvSpPr/>
          <p:nvPr/>
        </p:nvSpPr>
        <p:spPr>
          <a:xfrm>
            <a:off x="6126480" y="26974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5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Cierre</a:t>
            </a:r>
          </a:p>
        </p:txBody>
      </p:sp>
      <p:sp>
        <p:nvSpPr>
          <p:cNvPr id="16" name="Text 14"/>
          <p:cNvSpPr/>
          <p:nvPr/>
        </p:nvSpPr>
        <p:spPr>
          <a:xfrm>
            <a:off x="6126480" y="338328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10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Puesta en común y compromisos</a:t>
            </a:r>
            <a:endParaRPr lang="es-CL" sz="1100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4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 directivo</a:t>
            </a:r>
            <a:endParaRPr lang="es-CL" sz="4400" noProof="0" dirty="0"/>
          </a:p>
        </p:txBody>
      </p:sp>
      <p:sp>
        <p:nvSpPr>
          <p:cNvPr id="4" name="Text 2"/>
          <p:cNvSpPr/>
          <p:nvPr/>
        </p:nvSpPr>
        <p:spPr>
          <a:xfrm>
            <a:off x="457200" y="257175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b="1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Reunión previa al taller — completar hoja de trabajo entre el 8 y 12 de junio</a:t>
            </a:r>
            <a:endParaRPr lang="es-CL" b="1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512064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 1 — Gestión de la Cultura educativa</a:t>
            </a:r>
            <a:endParaRPr lang="es-CL" sz="2400" noProof="0" dirty="0"/>
          </a:p>
        </p:txBody>
      </p:sp>
      <p:sp>
        <p:nvSpPr>
          <p:cNvPr id="4" name="Shape 2"/>
          <p:cNvSpPr/>
          <p:nvPr/>
        </p:nvSpPr>
        <p:spPr>
          <a:xfrm>
            <a:off x="517162" y="1185872"/>
            <a:ext cx="5311210" cy="533200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6" name="Text 4"/>
          <p:cNvSpPr/>
          <p:nvPr/>
        </p:nvSpPr>
        <p:spPr>
          <a:xfrm>
            <a:off x="658368" y="117043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CL" sz="1300" b="1" noProof="0" dirty="0">
              <a:solidFill>
                <a:srgbClr val="1F3A5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s-CL" sz="1300" b="1" noProof="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</a:t>
            </a:r>
            <a:r>
              <a:rPr lang="es-CL" sz="13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Creencias y valores</a:t>
            </a:r>
            <a:endParaRPr lang="es-CL" sz="1300" noProof="0" dirty="0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517162" y="1981400"/>
            <a:ext cx="5318644" cy="590350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10" name="Text 8"/>
          <p:cNvSpPr/>
          <p:nvPr/>
        </p:nvSpPr>
        <p:spPr>
          <a:xfrm>
            <a:off x="658368" y="2112580"/>
            <a:ext cx="7772400" cy="262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3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Rutinas y procedimientos</a:t>
            </a:r>
            <a:endParaRPr lang="es-CL" sz="1300" noProof="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517162" y="2834078"/>
            <a:ext cx="5311210" cy="459171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14" name="Text 12"/>
          <p:cNvSpPr/>
          <p:nvPr/>
        </p:nvSpPr>
        <p:spPr>
          <a:xfrm>
            <a:off x="658368" y="2702930"/>
            <a:ext cx="7772400" cy="7131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3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Sentido de pertenencia</a:t>
            </a:r>
            <a:endParaRPr lang="es-CL" sz="1300" noProof="0" dirty="0">
              <a:solidFill>
                <a:schemeClr val="bg1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517162" y="3645394"/>
            <a:ext cx="6930886" cy="7543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300" noProof="0" dirty="0">
                <a:solidFill>
                  <a:schemeClr val="bg1"/>
                </a:solidFill>
              </a:rPr>
              <a:t>A partir de esta reflexión, sugerimos que cada miembro del equipo pueda generar una lista breve de desafíos o problemáticas que enfrentan como establecimiento en el área de cultura educativa.</a:t>
            </a:r>
          </a:p>
          <a:p>
            <a:pPr marL="0" indent="0">
              <a:buNone/>
            </a:pPr>
            <a:r>
              <a:rPr lang="es-CL" sz="1300" noProof="0" dirty="0">
                <a:solidFill>
                  <a:schemeClr val="bg1"/>
                </a:solidFill>
              </a:rPr>
              <a:t> Con estas listas, los invitamos a realizar una puesta en común y ordenar estos desafíos según criterios de prioridad.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52120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 2 — Seguimiento de resultados académicos</a:t>
            </a:r>
            <a:endParaRPr lang="es-CL" sz="2200" noProof="0" dirty="0"/>
          </a:p>
        </p:txBody>
      </p:sp>
      <p:sp>
        <p:nvSpPr>
          <p:cNvPr id="4" name="Shape 2"/>
          <p:cNvSpPr/>
          <p:nvPr/>
        </p:nvSpPr>
        <p:spPr>
          <a:xfrm>
            <a:off x="457200" y="1115568"/>
            <a:ext cx="8229600" cy="66751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115568"/>
            <a:ext cx="594360" cy="667512"/>
          </a:xfrm>
          <a:prstGeom prst="rect">
            <a:avLst/>
          </a:prstGeom>
          <a:solidFill>
            <a:schemeClr val="accent2"/>
          </a:solidFill>
          <a:ln w="12700">
            <a:noFill/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1115568"/>
            <a:ext cx="59436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s-CL" sz="2200" noProof="0" dirty="0"/>
          </a:p>
        </p:txBody>
      </p:sp>
      <p:sp>
        <p:nvSpPr>
          <p:cNvPr id="7" name="Text 5"/>
          <p:cNvSpPr/>
          <p:nvPr/>
        </p:nvSpPr>
        <p:spPr>
          <a:xfrm>
            <a:off x="1170432" y="111556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¿Realicé seguimiento al progreso de los niveles, cursos, niños y estudiantes durante el semestre?</a:t>
            </a:r>
            <a:endParaRPr lang="es-CL" sz="1250" noProof="0" dirty="0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457200" y="1984248"/>
            <a:ext cx="8229600" cy="66751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594360" cy="667512"/>
          </a:xfrm>
          <a:prstGeom prst="rect">
            <a:avLst/>
          </a:prstGeom>
          <a:solidFill>
            <a:schemeClr val="accent2"/>
          </a:solidFill>
          <a:ln w="12700">
            <a:noFill/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0" name="Text 8"/>
          <p:cNvSpPr/>
          <p:nvPr/>
        </p:nvSpPr>
        <p:spPr>
          <a:xfrm>
            <a:off x="457200" y="1984248"/>
            <a:ext cx="59436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s-CL" sz="2200" noProof="0" dirty="0"/>
          </a:p>
        </p:txBody>
      </p:sp>
      <p:sp>
        <p:nvSpPr>
          <p:cNvPr id="11" name="Text 9"/>
          <p:cNvSpPr/>
          <p:nvPr/>
        </p:nvSpPr>
        <p:spPr>
          <a:xfrm>
            <a:off x="1170432" y="1984248"/>
            <a:ext cx="73152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¿Acompañé el proceso de planificación de los docentes y educadores para asegurar impacto en aprendizajes y cobertura curricular?</a:t>
            </a:r>
            <a:endParaRPr lang="es-CL" sz="1250" noProof="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57200" y="2852928"/>
            <a:ext cx="8229600" cy="66751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13" name="Shape 11"/>
          <p:cNvSpPr/>
          <p:nvPr/>
        </p:nvSpPr>
        <p:spPr>
          <a:xfrm>
            <a:off x="457200" y="2852928"/>
            <a:ext cx="594360" cy="667512"/>
          </a:xfrm>
          <a:prstGeom prst="rect">
            <a:avLst/>
          </a:prstGeom>
          <a:solidFill>
            <a:schemeClr val="accent2"/>
          </a:solidFill>
          <a:ln w="12700">
            <a:noFill/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4" name="Text 12"/>
          <p:cNvSpPr/>
          <p:nvPr/>
        </p:nvSpPr>
        <p:spPr>
          <a:xfrm>
            <a:off x="457200" y="2852928"/>
            <a:ext cx="59436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s-CL" sz="2200" noProof="0" dirty="0"/>
          </a:p>
        </p:txBody>
      </p:sp>
      <p:sp>
        <p:nvSpPr>
          <p:cNvPr id="15" name="Text 13"/>
          <p:cNvSpPr/>
          <p:nvPr/>
        </p:nvSpPr>
        <p:spPr>
          <a:xfrm>
            <a:off x="1170432" y="2852928"/>
            <a:ext cx="73152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¿Realicé acompañamiento en aula a los </a:t>
            </a:r>
            <a:r>
              <a:rPr lang="es-CL" sz="1250" noProof="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docents</a:t>
            </a: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durante el </a:t>
            </a:r>
            <a:r>
              <a:rPr lang="es-CL" sz="1250" noProof="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semester</a:t>
            </a: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s-CL" sz="1250" noProof="0" dirty="0">
              <a:solidFill>
                <a:schemeClr val="bg1"/>
              </a:solidFill>
            </a:endParaRPr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3C2406FA-18C0-5F1B-5248-84352ADCDDE3}"/>
              </a:ext>
            </a:extLst>
          </p:cNvPr>
          <p:cNvSpPr/>
          <p:nvPr/>
        </p:nvSpPr>
        <p:spPr>
          <a:xfrm>
            <a:off x="1170432" y="3784039"/>
            <a:ext cx="73152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partir de calificaciones y asistencia, ¿qué cursos presentan mayores desafíos?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Búsqueda de patrones o problemáticas reiteradas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Acciones de mejora</a:t>
            </a:r>
            <a:endParaRPr lang="es-CL" sz="1250" noProof="0" dirty="0">
              <a:solidFill>
                <a:schemeClr val="bg1"/>
              </a:solidFill>
            </a:endParaRPr>
          </a:p>
        </p:txBody>
      </p:sp>
      <p:sp>
        <p:nvSpPr>
          <p:cNvPr id="17" name="Shape 10">
            <a:extLst>
              <a:ext uri="{FF2B5EF4-FFF2-40B4-BE49-F238E27FC236}">
                <a16:creationId xmlns:a16="http://schemas.microsoft.com/office/drawing/2014/main" id="{0E8CD9B7-2BEF-5FBA-9049-14025AF70AA9}"/>
              </a:ext>
            </a:extLst>
          </p:cNvPr>
          <p:cNvSpPr/>
          <p:nvPr/>
        </p:nvSpPr>
        <p:spPr>
          <a:xfrm>
            <a:off x="457200" y="3784038"/>
            <a:ext cx="8382000" cy="66751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19" name="Shape 11">
            <a:extLst>
              <a:ext uri="{FF2B5EF4-FFF2-40B4-BE49-F238E27FC236}">
                <a16:creationId xmlns:a16="http://schemas.microsoft.com/office/drawing/2014/main" id="{12BC97C0-7C07-D7E6-CB70-EDF08ADCC911}"/>
              </a:ext>
            </a:extLst>
          </p:cNvPr>
          <p:cNvSpPr/>
          <p:nvPr/>
        </p:nvSpPr>
        <p:spPr>
          <a:xfrm>
            <a:off x="460917" y="3785914"/>
            <a:ext cx="594360" cy="667512"/>
          </a:xfrm>
          <a:prstGeom prst="rect">
            <a:avLst/>
          </a:prstGeom>
          <a:solidFill>
            <a:schemeClr val="accent2"/>
          </a:solidFill>
          <a:ln w="12700">
            <a:noFill/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20" name="Text 12">
            <a:extLst>
              <a:ext uri="{FF2B5EF4-FFF2-40B4-BE49-F238E27FC236}">
                <a16:creationId xmlns:a16="http://schemas.microsoft.com/office/drawing/2014/main" id="{C66929A4-A1E0-BBA0-BE98-74E259C5FD1C}"/>
              </a:ext>
            </a:extLst>
          </p:cNvPr>
          <p:cNvSpPr/>
          <p:nvPr/>
        </p:nvSpPr>
        <p:spPr>
          <a:xfrm>
            <a:off x="460917" y="3785914"/>
            <a:ext cx="59436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s-CL" sz="2200" noProof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1559216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4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Taller docente</a:t>
            </a:r>
            <a:endParaRPr lang="es-CL" sz="4400" noProof="0" dirty="0"/>
          </a:p>
        </p:txBody>
      </p:sp>
      <p:sp>
        <p:nvSpPr>
          <p:cNvPr id="4" name="Text 2"/>
          <p:cNvSpPr/>
          <p:nvPr/>
        </p:nvSpPr>
        <p:spPr>
          <a:xfrm>
            <a:off x="940418" y="2630919"/>
            <a:ext cx="7192537" cy="103001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b="1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partir del taller del equipo directivo, escojan un foco que consideran más movilizador o </a:t>
            </a:r>
            <a:r>
              <a:rPr lang="es-CL" b="1" i="1" noProof="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apalancador</a:t>
            </a:r>
            <a:r>
              <a:rPr lang="es-CL" b="1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cada área en el que les gustaría trabajar durante el segundo semestre con el resto del equipo. </a:t>
            </a:r>
            <a:endParaRPr lang="es-CL" b="1" i="1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9503" y="779731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26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Orientaciones para el taller docente</a:t>
            </a:r>
          </a:p>
        </p:txBody>
      </p:sp>
      <p:sp>
        <p:nvSpPr>
          <p:cNvPr id="5" name="Shape 3"/>
          <p:cNvSpPr/>
          <p:nvPr/>
        </p:nvSpPr>
        <p:spPr>
          <a:xfrm>
            <a:off x="594253" y="1352237"/>
            <a:ext cx="7287955" cy="854583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7"/>
          <p:cNvSpPr/>
          <p:nvPr/>
        </p:nvSpPr>
        <p:spPr>
          <a:xfrm>
            <a:off x="649371" y="1401717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00" b="1" noProof="0" dirty="0">
                <a:solidFill>
                  <a:srgbClr val="0D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</a:t>
            </a:r>
            <a:r>
              <a:rPr lang="es-CL" sz="11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Creencias y valores</a:t>
            </a:r>
            <a:endParaRPr lang="es-CL" sz="1100" noProof="0" dirty="0">
              <a:solidFill>
                <a:schemeClr val="bg1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749212" y="2404974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00" b="1" noProof="0" dirty="0">
                <a:solidFill>
                  <a:srgbClr val="0D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</a:t>
            </a:r>
            <a:r>
              <a:rPr lang="es-CL" sz="11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Rutinas y procedimientos</a:t>
            </a:r>
            <a:endParaRPr lang="es-CL" sz="1100" noProof="0" dirty="0">
              <a:solidFill>
                <a:schemeClr val="bg1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714410" y="3733301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00" b="1" noProof="0" dirty="0">
                <a:solidFill>
                  <a:srgbClr val="0D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</a:t>
            </a:r>
            <a:r>
              <a:rPr lang="es-CL" sz="11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Sentido de pertenencia</a:t>
            </a:r>
            <a:endParaRPr lang="es-CL" sz="1100" noProof="0" dirty="0">
              <a:solidFill>
                <a:schemeClr val="bg1"/>
              </a:solidFill>
            </a:endParaRPr>
          </a:p>
        </p:txBody>
      </p:sp>
      <p:sp>
        <p:nvSpPr>
          <p:cNvPr id="24" name="Shape 3">
            <a:extLst>
              <a:ext uri="{FF2B5EF4-FFF2-40B4-BE49-F238E27FC236}">
                <a16:creationId xmlns:a16="http://schemas.microsoft.com/office/drawing/2014/main" id="{47B5CB30-0BE4-69F4-7F96-97A662AAC352}"/>
              </a:ext>
            </a:extLst>
          </p:cNvPr>
          <p:cNvSpPr/>
          <p:nvPr/>
        </p:nvSpPr>
        <p:spPr>
          <a:xfrm>
            <a:off x="599382" y="2339638"/>
            <a:ext cx="7287955" cy="1215794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25" name="Shape 3">
            <a:extLst>
              <a:ext uri="{FF2B5EF4-FFF2-40B4-BE49-F238E27FC236}">
                <a16:creationId xmlns:a16="http://schemas.microsoft.com/office/drawing/2014/main" id="{9BCCC76C-BD1F-9A41-3F8E-7ED5AEFA456E}"/>
              </a:ext>
            </a:extLst>
          </p:cNvPr>
          <p:cNvSpPr/>
          <p:nvPr/>
        </p:nvSpPr>
        <p:spPr>
          <a:xfrm>
            <a:off x="609599" y="3695168"/>
            <a:ext cx="7287955" cy="815531"/>
          </a:xfrm>
          <a:prstGeom prst="rect">
            <a:avLst/>
          </a:prstGeom>
          <a:noFill/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0" name="Text 4">
            <a:extLst>
              <a:ext uri="{FF2B5EF4-FFF2-40B4-BE49-F238E27FC236}">
                <a16:creationId xmlns:a16="http://schemas.microsoft.com/office/drawing/2014/main" id="{9D487A54-F399-BB13-666F-2596DCB0E2D2}"/>
              </a:ext>
            </a:extLst>
          </p:cNvPr>
          <p:cNvSpPr/>
          <p:nvPr/>
        </p:nvSpPr>
        <p:spPr>
          <a:xfrm>
            <a:off x="816016" y="1621133"/>
            <a:ext cx="6964047" cy="4937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Socializar el PEI, haciendo énfasis en los pilares o valores. Dividir en grupos para profundizar en cada uno. Realizar una puesta en común y generar compromisos o acciones concretas de bajada a la práctica cotidiana.</a:t>
            </a:r>
          </a:p>
        </p:txBody>
      </p:sp>
      <p:sp>
        <p:nvSpPr>
          <p:cNvPr id="12" name="Text 4">
            <a:extLst>
              <a:ext uri="{FF2B5EF4-FFF2-40B4-BE49-F238E27FC236}">
                <a16:creationId xmlns:a16="http://schemas.microsoft.com/office/drawing/2014/main" id="{31323ABB-6146-0302-588E-EF88FE71233B}"/>
              </a:ext>
            </a:extLst>
          </p:cNvPr>
          <p:cNvSpPr/>
          <p:nvPr/>
        </p:nvSpPr>
        <p:spPr>
          <a:xfrm>
            <a:off x="781582" y="2809714"/>
            <a:ext cx="6964047" cy="4937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Compartir las buenas prácticas que se realizan en el colegio y  practicas que les gustaría instalar durante el 2° semestre. A partir de la reflexión, levantar un plan de trabajo concreto de qué prácticas se quieren instalar y cómo realizarlo. Por ejemplo: procedimientos para el ingreso a las salas de clases, normas de la sala, formación de grupos de trabajo, toma de pruebas, entre otros.</a:t>
            </a:r>
          </a:p>
        </p:txBody>
      </p:sp>
      <p:sp>
        <p:nvSpPr>
          <p:cNvPr id="14" name="Text 4">
            <a:extLst>
              <a:ext uri="{FF2B5EF4-FFF2-40B4-BE49-F238E27FC236}">
                <a16:creationId xmlns:a16="http://schemas.microsoft.com/office/drawing/2014/main" id="{5993C319-18B6-6579-4E48-22D24F4168EE}"/>
              </a:ext>
            </a:extLst>
          </p:cNvPr>
          <p:cNvSpPr/>
          <p:nvPr/>
        </p:nvSpPr>
        <p:spPr>
          <a:xfrm>
            <a:off x="853525" y="3941221"/>
            <a:ext cx="6964047" cy="4937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partir de los derechos y deberes del RICE separe los profesores en grupo y que generen una propuesta de actualización que promueva la participación y sentido de pertenencia.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26549" y="885869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Orientaciones para el  taller docente</a:t>
            </a:r>
          </a:p>
        </p:txBody>
      </p:sp>
      <p:sp>
        <p:nvSpPr>
          <p:cNvPr id="4" name="Shape 2"/>
          <p:cNvSpPr/>
          <p:nvPr/>
        </p:nvSpPr>
        <p:spPr>
          <a:xfrm>
            <a:off x="484632" y="1573381"/>
            <a:ext cx="6907194" cy="444429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5" name="Text 3"/>
          <p:cNvSpPr/>
          <p:nvPr/>
        </p:nvSpPr>
        <p:spPr>
          <a:xfrm>
            <a:off x="594360" y="1426464"/>
            <a:ext cx="7955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  Resultados académicos</a:t>
            </a:r>
          </a:p>
        </p:txBody>
      </p:sp>
      <p:sp>
        <p:nvSpPr>
          <p:cNvPr id="6" name="Shape 4"/>
          <p:cNvSpPr/>
          <p:nvPr/>
        </p:nvSpPr>
        <p:spPr>
          <a:xfrm>
            <a:off x="482741" y="2276038"/>
            <a:ext cx="2658913" cy="926916"/>
          </a:xfrm>
          <a:prstGeom prst="rect">
            <a:avLst/>
          </a:prstGeom>
          <a:solidFill>
            <a:srgbClr val="0D7A6E"/>
          </a:solidFill>
          <a:ln w="12700">
            <a:solidFill>
              <a:srgbClr val="0D7A6E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7" name="Text 5"/>
          <p:cNvSpPr/>
          <p:nvPr/>
        </p:nvSpPr>
        <p:spPr>
          <a:xfrm>
            <a:off x="717727" y="2395831"/>
            <a:ext cx="1920240" cy="6069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1.Cobertura curricular. </a:t>
            </a:r>
          </a:p>
        </p:txBody>
      </p:sp>
      <p:sp>
        <p:nvSpPr>
          <p:cNvPr id="10" name="Shape 8"/>
          <p:cNvSpPr/>
          <p:nvPr/>
        </p:nvSpPr>
        <p:spPr>
          <a:xfrm>
            <a:off x="3335772" y="2279538"/>
            <a:ext cx="4076488" cy="93363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s-CL" noProof="0" dirty="0"/>
          </a:p>
        </p:txBody>
      </p:sp>
      <p:sp>
        <p:nvSpPr>
          <p:cNvPr id="11" name="Text 9"/>
          <p:cNvSpPr/>
          <p:nvPr/>
        </p:nvSpPr>
        <p:spPr>
          <a:xfrm>
            <a:off x="3594971" y="2396475"/>
            <a:ext cx="361806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 partir del foco definido previamente, conformar grupos de trabajo para identificar causas y posibles soluciones o formas de abordar el problema. </a:t>
            </a:r>
          </a:p>
        </p:txBody>
      </p:sp>
      <p:sp>
        <p:nvSpPr>
          <p:cNvPr id="17" name="Text 15"/>
          <p:cNvSpPr/>
          <p:nvPr/>
        </p:nvSpPr>
        <p:spPr>
          <a:xfrm>
            <a:off x="545983" y="3675225"/>
            <a:ext cx="7772400" cy="547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100" b="1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Ejemplos de focos:</a:t>
            </a:r>
          </a:p>
          <a:p>
            <a:pPr marL="0" indent="0">
              <a:buNone/>
            </a:pPr>
            <a:endParaRPr lang="es-CL" sz="1100" i="1" noProof="0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s-CL" sz="11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Desafío de cobertura</a:t>
            </a:r>
          </a:p>
          <a:p>
            <a:pPr marL="0" indent="0">
              <a:buNone/>
            </a:pPr>
            <a:endParaRPr lang="es-CL" sz="1100" i="1" noProof="0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s-CL" sz="11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Desafío de asistencia</a:t>
            </a:r>
          </a:p>
          <a:p>
            <a:pPr marL="0" indent="0">
              <a:buNone/>
            </a:pPr>
            <a:endParaRPr lang="es-CL" sz="1100" i="1" noProof="0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s-CL" sz="11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Desafío de resultados de aprendizaje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4734" y="942875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3000" b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Compromisos de cierre</a:t>
            </a:r>
            <a:endParaRPr lang="es-CL" sz="3000" noProof="0" dirty="0">
              <a:solidFill>
                <a:schemeClr val="bg1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736203"/>
            <a:ext cx="4983225" cy="71323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5" name="Text 3"/>
          <p:cNvSpPr/>
          <p:nvPr/>
        </p:nvSpPr>
        <p:spPr>
          <a:xfrm>
            <a:off x="457200" y="1736203"/>
            <a:ext cx="502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8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</a:t>
            </a:r>
            <a:endParaRPr lang="es-CL" sz="1800" noProof="0" dirty="0"/>
          </a:p>
        </p:txBody>
      </p:sp>
      <p:sp>
        <p:nvSpPr>
          <p:cNvPr id="6" name="Text 4"/>
          <p:cNvSpPr/>
          <p:nvPr/>
        </p:nvSpPr>
        <p:spPr>
          <a:xfrm>
            <a:off x="1078992" y="1919083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Puesta en común o plenario</a:t>
            </a:r>
            <a:endParaRPr lang="es-CL" sz="1250" noProof="0" dirty="0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457201" y="2559163"/>
            <a:ext cx="4998549" cy="71323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9" name="Text 7"/>
          <p:cNvSpPr/>
          <p:nvPr/>
        </p:nvSpPr>
        <p:spPr>
          <a:xfrm>
            <a:off x="457200" y="2559163"/>
            <a:ext cx="502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8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</a:t>
            </a:r>
            <a:endParaRPr lang="es-CL" sz="1800" noProof="0" dirty="0"/>
          </a:p>
        </p:txBody>
      </p:sp>
      <p:sp>
        <p:nvSpPr>
          <p:cNvPr id="10" name="Text 8"/>
          <p:cNvSpPr/>
          <p:nvPr/>
        </p:nvSpPr>
        <p:spPr>
          <a:xfrm>
            <a:off x="1078992" y="2742043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Anotar compromisos: ¿qué? ¿quién? ¿cómo?</a:t>
            </a:r>
          </a:p>
        </p:txBody>
      </p:sp>
      <p:sp>
        <p:nvSpPr>
          <p:cNvPr id="19" name="Shape 17"/>
          <p:cNvSpPr/>
          <p:nvPr/>
        </p:nvSpPr>
        <p:spPr>
          <a:xfrm>
            <a:off x="457201" y="3388233"/>
            <a:ext cx="4998550" cy="713232"/>
          </a:xfrm>
          <a:prstGeom prst="rect">
            <a:avLst/>
          </a:prstGeom>
          <a:noFill/>
          <a:ln w="12700">
            <a:solidFill>
              <a:srgbClr val="FFFFF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CL" noProof="0" dirty="0"/>
          </a:p>
        </p:txBody>
      </p:sp>
      <p:sp>
        <p:nvSpPr>
          <p:cNvPr id="21" name="Text 19"/>
          <p:cNvSpPr/>
          <p:nvPr/>
        </p:nvSpPr>
        <p:spPr>
          <a:xfrm>
            <a:off x="457200" y="3417503"/>
            <a:ext cx="502920" cy="6355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CL" sz="18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</a:t>
            </a:r>
            <a:endParaRPr lang="es-CL" sz="1800" noProof="0" dirty="0"/>
          </a:p>
        </p:txBody>
      </p:sp>
      <p:sp>
        <p:nvSpPr>
          <p:cNvPr id="22" name="Text 20"/>
          <p:cNvSpPr/>
          <p:nvPr/>
        </p:nvSpPr>
        <p:spPr>
          <a:xfrm>
            <a:off x="1068775" y="3581334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CL" sz="1250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fechas de seguimiento.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615</Words>
  <Application>Microsoft Macintosh PowerPoint</Application>
  <PresentationFormat>Presentación en pantalla (16:9)</PresentationFormat>
  <Paragraphs>78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Jornada de Cierre de Semestre 2026</dc:title>
  <dc:subject>PptxGenJS Presentation</dc:subject>
  <dc:creator>PptxGenJS</dc:creator>
  <cp:lastModifiedBy>Paula Arena Perez</cp:lastModifiedBy>
  <cp:revision>14</cp:revision>
  <dcterms:created xsi:type="dcterms:W3CDTF">2026-05-28T22:12:43Z</dcterms:created>
  <dcterms:modified xsi:type="dcterms:W3CDTF">2026-06-03T16:53:28Z</dcterms:modified>
</cp:coreProperties>
</file>